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PT Sans Narrow"/>
      <p:regular r:id="rId34"/>
      <p:bold r:id="rId35"/>
    </p:embeddedFont>
    <p:embeddedFont>
      <p:font typeface="Open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7D2B97B-2FC7-48BC-8B6F-975B0B6BCFE2}">
  <a:tblStyle styleId="{F7D2B97B-2FC7-48BC-8B6F-975B0B6BCF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PTSansNarrow-bold.fntdata"/><Relationship Id="rId12" Type="http://schemas.openxmlformats.org/officeDocument/2006/relationships/slide" Target="slides/slide6.xml"/><Relationship Id="rId34" Type="http://schemas.openxmlformats.org/officeDocument/2006/relationships/font" Target="fonts/PTSansNarrow-regular.fntdata"/><Relationship Id="rId15" Type="http://schemas.openxmlformats.org/officeDocument/2006/relationships/slide" Target="slides/slide9.xml"/><Relationship Id="rId37" Type="http://schemas.openxmlformats.org/officeDocument/2006/relationships/font" Target="fonts/OpenSans-bold.fntdata"/><Relationship Id="rId14" Type="http://schemas.openxmlformats.org/officeDocument/2006/relationships/slide" Target="slides/slide8.xml"/><Relationship Id="rId36" Type="http://schemas.openxmlformats.org/officeDocument/2006/relationships/font" Target="fonts/OpenSans-regular.fntdata"/><Relationship Id="rId17" Type="http://schemas.openxmlformats.org/officeDocument/2006/relationships/slide" Target="slides/slide11.xml"/><Relationship Id="rId39" Type="http://schemas.openxmlformats.org/officeDocument/2006/relationships/font" Target="fonts/OpenSans-boldItalic.fntdata"/><Relationship Id="rId16" Type="http://schemas.openxmlformats.org/officeDocument/2006/relationships/slide" Target="slides/slide10.xml"/><Relationship Id="rId38" Type="http://schemas.openxmlformats.org/officeDocument/2006/relationships/font" Target="fonts/OpenSans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ERIK Nielsen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bc3655b2e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bc3655b2e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ERIK Nielsen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bbe36e96bd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bbe36e96bd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ERIK Nielsen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bc2ff3581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bc2ff3581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ERIK Nielsen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bc3655b2e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bc3655b2e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ERIK Nielsen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bbe36e96bd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bbe36e96bd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Shandy Darma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bc2ff3581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bc2ff3581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Shandy Darma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bc002d76e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bc002d76e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Shandy Darma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bc002d76e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bc002d76e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ERIK Nielsen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example of </a:t>
            </a:r>
            <a:r>
              <a:rPr lang="it"/>
              <a:t>ambiguity: bat (the flying mammal) vs bat (baseball bat)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bc3655b2e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bc3655b2e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ERIK Nielsen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bc002d76e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bc002d76e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ERIK Nielsen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bbe36e96bd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bbe36e96bd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ERIK Nielsen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bbe36e96bd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bbe36e96bd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ERIK Nielsen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bbe36e96bd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bbe36e96bd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ERIK Nielsen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bbe36e96bd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bbe36e96bd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Shandy Darma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bbe36e96bd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bbe36e96bd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Shandy Darma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all of the etypes we extracted from the ROs are relevant; none of them are dropped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bbe36e96bd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bbe36e96bd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ERIK Nielsen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bc002d76e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bc002d76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Shandy Darma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bbe36e96bd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bbe36e96bd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ERIK Nielsen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bbe36e96bd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bbe36e96bd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bc3655b2e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bc3655b2e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ERIK Nielsen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bbe36e96bd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bbe36e96bd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ERIK Nielsen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bbe36e96bd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bbe36e96bd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Shandy Darma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bbe36e96bd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bbe36e96bd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Shandy Darma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bbe36e96bd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bbe36e96bd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Shandy Darma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bbe36e96bd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bbe36e96bd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Shandy Darma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bbe36e96bd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bbe36e96bd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ERIK Nielsen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image" Target="../media/image6.jpg"/><Relationship Id="rId5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3.png"/><Relationship Id="rId8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Trentino sports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KGE project 2022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Erik Nielsen, Shandy Darma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Informal Modelling</a:t>
            </a:r>
            <a:endParaRPr/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This phase aim to build a non-complete schema of the KG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The main steps are: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Create a ER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Build the Teleology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Do a first filtering and alignment of the datasets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/>
          <p:nvPr/>
        </p:nvSpPr>
        <p:spPr>
          <a:xfrm>
            <a:off x="3746800" y="0"/>
            <a:ext cx="5397300" cy="5043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ER model Description</a:t>
            </a:r>
            <a:endParaRPr/>
          </a:p>
        </p:txBody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311700" y="1266325"/>
            <a:ext cx="3309600" cy="3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63024" lvl="0" marL="26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it" sz="1150"/>
              <a:t>Defining all the ETypes by Object, Function and Action,</a:t>
            </a:r>
            <a:endParaRPr sz="1150"/>
          </a:p>
          <a:p>
            <a:pPr indent="-163024" lvl="0" marL="269999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50"/>
              <a:buChar char="●"/>
            </a:pPr>
            <a:r>
              <a:rPr lang="it" sz="1150"/>
              <a:t>Defining all objects as subclass of Everything,</a:t>
            </a:r>
            <a:endParaRPr sz="1150"/>
          </a:p>
          <a:p>
            <a:pPr indent="-163024" lvl="0" marL="269999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50"/>
              <a:buChar char="●"/>
            </a:pPr>
            <a:r>
              <a:rPr lang="it" sz="1150"/>
              <a:t>Defining all objects as “Located in” Trentino Region as it is the spatial area of the Purpose,</a:t>
            </a:r>
            <a:endParaRPr sz="1150"/>
          </a:p>
          <a:p>
            <a:pPr indent="-163024" lvl="0" marL="269999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50"/>
              <a:buChar char="●"/>
            </a:pPr>
            <a:r>
              <a:rPr lang="it" sz="1150"/>
              <a:t>Linking all objects with their corresponding functions,</a:t>
            </a:r>
            <a:endParaRPr sz="1150"/>
          </a:p>
          <a:p>
            <a:pPr indent="-163024" lvl="0" marL="269999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50"/>
              <a:buChar char="●"/>
            </a:pPr>
            <a:r>
              <a:rPr lang="it" sz="1150"/>
              <a:t>Adding and filtering all actions,</a:t>
            </a:r>
            <a:endParaRPr sz="1150"/>
          </a:p>
          <a:p>
            <a:pPr indent="-163024" lvl="0" marL="269999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SzPts val="1150"/>
              <a:buChar char="●"/>
            </a:pPr>
            <a:r>
              <a:rPr lang="it" sz="1150"/>
              <a:t>Adding colors to the entities based on their categories: Blue for Common Entities, Green for Core Entities, Red for Contextual Entities</a:t>
            </a:r>
            <a:endParaRPr sz="1150"/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3875" y="313826"/>
            <a:ext cx="5043149" cy="45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311700" y="1266325"/>
            <a:ext cx="31590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t"/>
              <a:t>Implement the ER into protégé</a:t>
            </a:r>
            <a:endParaRPr/>
          </a:p>
        </p:txBody>
      </p:sp>
      <p:sp>
        <p:nvSpPr>
          <p:cNvPr id="146" name="Google Shape;146;p24"/>
          <p:cNvSpPr/>
          <p:nvPr/>
        </p:nvSpPr>
        <p:spPr>
          <a:xfrm>
            <a:off x="3746800" y="0"/>
            <a:ext cx="5397300" cy="5043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Teleology Building</a:t>
            </a:r>
            <a:endParaRPr/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1100" y="2957588"/>
            <a:ext cx="2891049" cy="19273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9" name="Google Shape;14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1096" y="334550"/>
            <a:ext cx="2567708" cy="24546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0" name="Google Shape;15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1250" y="1876852"/>
            <a:ext cx="2891049" cy="177282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82150" y="1152425"/>
            <a:ext cx="1384765" cy="43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Dataset Filtering and Alignment</a:t>
            </a:r>
            <a:endParaRPr/>
          </a:p>
        </p:txBody>
      </p:sp>
      <p:graphicFrame>
        <p:nvGraphicFramePr>
          <p:cNvPr id="157" name="Google Shape;157;p25"/>
          <p:cNvGraphicFramePr/>
          <p:nvPr/>
        </p:nvGraphicFramePr>
        <p:xfrm>
          <a:off x="311700" y="1352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{F7D2B97B-2FC7-48BC-8B6F-975B0B6BCFE2}</a:tableStyleId>
              </a:tblPr>
              <a:tblGrid>
                <a:gridCol w="2130150"/>
                <a:gridCol w="2130150"/>
                <a:gridCol w="2130150"/>
                <a:gridCol w="2130150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/>
                        <a:t>ImpiantiSportivi.csv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/>
                        <a:t>Arco_Web_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/>
                        <a:t>Facilities.json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/>
                        <a:t>Trento_Web_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/>
                        <a:t>Facilities.json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/>
                        <a:t>PagineGialle_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/>
                        <a:t>Web_Facilities.json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WKT;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Impianto;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Ubicazione;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Comcat;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Gestione;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Disciplina;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Discipline;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Strutture;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Tipologia;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Management;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Typology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Title;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Infos:</a:t>
                      </a:r>
                      <a:endParaRPr/>
                    </a:p>
                    <a:p>
                      <a:pPr indent="-178899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it"/>
                        <a:t>Indirizzo;</a:t>
                      </a:r>
                      <a:endParaRPr/>
                    </a:p>
                    <a:p>
                      <a:pPr indent="-178899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it"/>
                        <a:t>Telefono;</a:t>
                      </a:r>
                      <a:endParaRPr/>
                    </a:p>
                    <a:p>
                      <a:pPr indent="-178899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it"/>
                        <a:t>E-Mail;</a:t>
                      </a:r>
                      <a:endParaRPr/>
                    </a:p>
                    <a:p>
                      <a:pPr indent="-178899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it"/>
                        <a:t>Website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Title;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Infos:</a:t>
                      </a:r>
                      <a:endParaRPr/>
                    </a:p>
                    <a:p>
                      <a:pPr indent="-178899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it"/>
                        <a:t>Indirizzo;</a:t>
                      </a:r>
                      <a:endParaRPr/>
                    </a:p>
                    <a:p>
                      <a:pPr indent="-178899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it"/>
                        <a:t>E-Mail;</a:t>
                      </a:r>
                      <a:endParaRPr/>
                    </a:p>
                    <a:p>
                      <a:pPr indent="-178899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it"/>
                        <a:t>Telefono;</a:t>
                      </a:r>
                      <a:endParaRPr/>
                    </a:p>
                    <a:p>
                      <a:pPr indent="-178899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it"/>
                        <a:t>Indirizzo Web;</a:t>
                      </a:r>
                      <a:endParaRPr/>
                    </a:p>
                    <a:p>
                      <a:pPr indent="-178899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it"/>
                        <a:t>Impianto gestito da;</a:t>
                      </a:r>
                      <a:endParaRPr/>
                    </a:p>
                    <a:p>
                      <a:pPr indent="-178899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it"/>
                        <a:t>Tipologia di luogo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Title;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Address;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Openings;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Telephone;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Type_Of_Facility;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Formal Modelling</a:t>
            </a:r>
            <a:endParaRPr/>
          </a:p>
        </p:txBody>
      </p:sp>
      <p:sp>
        <p:nvSpPr>
          <p:cNvPr id="163" name="Google Shape;163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This step is trivial to retrieve the final schema and the ETG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The key aspect are: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Build ontology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Align Teleology to the Ontology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Align the Teleontology to the concept-language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Retrieve ETG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Teleontology Generation</a:t>
            </a:r>
            <a:endParaRPr/>
          </a:p>
        </p:txBody>
      </p:sp>
      <p:sp>
        <p:nvSpPr>
          <p:cNvPr id="169" name="Google Shape;169;p27"/>
          <p:cNvSpPr txBox="1"/>
          <p:nvPr>
            <p:ph idx="1" type="body"/>
          </p:nvPr>
        </p:nvSpPr>
        <p:spPr>
          <a:xfrm>
            <a:off x="311700" y="1266325"/>
            <a:ext cx="3836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Reference Ontologies: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GTFS:</a:t>
            </a:r>
            <a:br>
              <a:rPr lang="it"/>
            </a:br>
            <a:r>
              <a:rPr lang="it"/>
              <a:t>Station, Stop, Trip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Schema.org:</a:t>
            </a:r>
            <a:br>
              <a:rPr lang="it"/>
            </a:br>
            <a:r>
              <a:rPr lang="it"/>
              <a:t>Event, Place, CivicStructure, Intangible, Organisation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7"/>
          <p:cNvSpPr/>
          <p:nvPr/>
        </p:nvSpPr>
        <p:spPr>
          <a:xfrm>
            <a:off x="4399150" y="0"/>
            <a:ext cx="4745100" cy="5043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825" y="521063"/>
            <a:ext cx="4217750" cy="41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Schema Alignment</a:t>
            </a:r>
            <a:endParaRPr/>
          </a:p>
        </p:txBody>
      </p:sp>
      <p:sp>
        <p:nvSpPr>
          <p:cNvPr id="177" name="Google Shape;177;p28"/>
          <p:cNvSpPr txBox="1"/>
          <p:nvPr>
            <p:ph idx="1" type="body"/>
          </p:nvPr>
        </p:nvSpPr>
        <p:spPr>
          <a:xfrm>
            <a:off x="311700" y="1266325"/>
            <a:ext cx="53940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The Ontology and Teleology must be aligned: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Main tool used is protegé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the gist is to give a </a:t>
            </a:r>
            <a:r>
              <a:rPr lang="it"/>
              <a:t>hierarchy</a:t>
            </a:r>
            <a:r>
              <a:rPr lang="it"/>
              <a:t> from teleology</a:t>
            </a:r>
            <a:r>
              <a:rPr lang="it"/>
              <a:t> to</a:t>
            </a:r>
            <a:r>
              <a:rPr lang="it"/>
              <a:t> ontology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each teleology entity </a:t>
            </a:r>
            <a:r>
              <a:rPr lang="it"/>
              <a:t>aligned</a:t>
            </a:r>
            <a:r>
              <a:rPr lang="it"/>
              <a:t> to his ontology “super-entity”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Teleontology creation</a:t>
            </a:r>
            <a:endParaRPr/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3325" y="1773825"/>
            <a:ext cx="2541100" cy="228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Language Alignment</a:t>
            </a:r>
            <a:endParaRPr/>
          </a:p>
        </p:txBody>
      </p:sp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311700" y="1266325"/>
            <a:ext cx="4260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Assigning identifier to a concept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To resolve ambiguity present in natural language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/>
              <a:t>Executed with KOS, by utilising UKC</a:t>
            </a:r>
            <a:endParaRPr/>
          </a:p>
        </p:txBody>
      </p:sp>
      <p:pic>
        <p:nvPicPr>
          <p:cNvPr id="185" name="Google Shape;1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8" y="2987713"/>
            <a:ext cx="3914775" cy="18192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6" name="Google Shape;18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725" y="2956576"/>
            <a:ext cx="3138250" cy="18815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7" name="Google Shape;18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96" y="445025"/>
            <a:ext cx="2899755" cy="234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Dataset Alignment</a:t>
            </a:r>
            <a:endParaRPr/>
          </a:p>
        </p:txBody>
      </p:sp>
      <p:sp>
        <p:nvSpPr>
          <p:cNvPr id="193" name="Google Shape;193;p3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Due to the </a:t>
            </a:r>
            <a:r>
              <a:rPr lang="it"/>
              <a:t>heterogeneity</a:t>
            </a:r>
            <a:r>
              <a:rPr lang="it"/>
              <a:t> of the formats some alignments had to be done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All files </a:t>
            </a:r>
            <a:r>
              <a:rPr lang="it"/>
              <a:t>transformed</a:t>
            </a:r>
            <a:r>
              <a:rPr lang="it"/>
              <a:t> into CSV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From JSON to CSV some features had to be fixed: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t"/>
              <a:t>example: openingHours in the scraped dataset from PagineGialle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it"/>
              <a:t>each day rearrange into a single string called openingHours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KGC</a:t>
            </a:r>
            <a:endParaRPr/>
          </a:p>
        </p:txBody>
      </p:sp>
      <p:sp>
        <p:nvSpPr>
          <p:cNvPr id="199" name="Google Shape;199;p3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Some trivial </a:t>
            </a:r>
            <a:r>
              <a:rPr lang="it"/>
              <a:t>steps</a:t>
            </a:r>
            <a:r>
              <a:rPr lang="it"/>
              <a:t> are done to retrieve the finale KG: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Entity Matching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Data Mapping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Construct the final KG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Objectives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The main objective of the project is to produce a Knowledge Graph (KG) </a:t>
            </a:r>
            <a:r>
              <a:rPr lang="it"/>
              <a:t>given</a:t>
            </a:r>
            <a:r>
              <a:rPr lang="it"/>
              <a:t> a certain Purpose.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The goals were: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Get the resources to satisfy the Trentino Sport Purpose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Exploit iTelos Methodology to engineer a KG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Build a KG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Exploit the KG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Entity Matching</a:t>
            </a:r>
            <a:endParaRPr/>
          </a:p>
        </p:txBody>
      </p:sp>
      <p:sp>
        <p:nvSpPr>
          <p:cNvPr id="205" name="Google Shape;205;p3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Data integration related step: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Find a unique identifier for each entity in different dataset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Two ways adopted to do the match: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Already collected IDs in the datasets (Open trentino and Trasporti data)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Scraped dataset used Edit Distance for name and address to create a unique ID. Some manual tweaks were needed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Data Mapping</a:t>
            </a:r>
            <a:endParaRPr/>
          </a:p>
        </p:txBody>
      </p:sp>
      <p:sp>
        <p:nvSpPr>
          <p:cNvPr id="211" name="Google Shape;211;p33"/>
          <p:cNvSpPr txBox="1"/>
          <p:nvPr>
            <p:ph idx="1" type="body"/>
          </p:nvPr>
        </p:nvSpPr>
        <p:spPr>
          <a:xfrm>
            <a:off x="311700" y="1266325"/>
            <a:ext cx="41478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Link the datasets to the ETG: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KarmaLinker tool used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Link each entity to an ID in the dataset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Link each data property to the entity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Retrieve the RDF files </a:t>
            </a:r>
            <a:endParaRPr/>
          </a:p>
        </p:txBody>
      </p:sp>
      <p:pic>
        <p:nvPicPr>
          <p:cNvPr id="212" name="Google Shape;2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9600" y="1812075"/>
            <a:ext cx="4332698" cy="207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KGC</a:t>
            </a:r>
            <a:endParaRPr/>
          </a:p>
        </p:txBody>
      </p:sp>
      <p:sp>
        <p:nvSpPr>
          <p:cNvPr id="218" name="Google Shape;218;p34"/>
          <p:cNvSpPr txBox="1"/>
          <p:nvPr>
            <p:ph idx="1" type="body"/>
          </p:nvPr>
        </p:nvSpPr>
        <p:spPr>
          <a:xfrm>
            <a:off x="311700" y="1266325"/>
            <a:ext cx="3725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Finally the KG is built: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Main tool GraphDB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Retrieved</a:t>
            </a:r>
            <a:r>
              <a:rPr lang="it"/>
              <a:t> files from karma are exploitable in GraphDB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GraphDB permit a visual representation of the KG</a:t>
            </a:r>
            <a:endParaRPr/>
          </a:p>
        </p:txBody>
      </p:sp>
      <p:pic>
        <p:nvPicPr>
          <p:cNvPr id="219" name="Google Shape;2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225" y="190400"/>
            <a:ext cx="4801802" cy="249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6300" y="2769601"/>
            <a:ext cx="2089643" cy="214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KG coverage and metrics </a:t>
            </a:r>
            <a:endParaRPr/>
          </a:p>
        </p:txBody>
      </p:sp>
      <p:graphicFrame>
        <p:nvGraphicFramePr>
          <p:cNvPr id="226" name="Google Shape;226;p35"/>
          <p:cNvGraphicFramePr/>
          <p:nvPr/>
        </p:nvGraphicFramePr>
        <p:xfrm>
          <a:off x="952500" y="1403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{F7D2B97B-2FC7-48BC-8B6F-975B0B6BCFE2}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/>
                        <a:t>Etype Coverage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/>
                        <a:t>Property Coverage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/>
                        <a:t>ETG vs CQs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1.0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/>
                        <a:t>ETG vs Reference Ontologies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0.23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27" name="Google Shape;227;p35"/>
          <p:cNvGraphicFramePr/>
          <p:nvPr/>
        </p:nvGraphicFramePr>
        <p:xfrm>
          <a:off x="952500" y="312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{F7D2B97B-2FC7-48BC-8B6F-975B0B6BCFE2}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/>
                        <a:t>Entity Connectivity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/>
                        <a:t>Data Property Connectivity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/>
                        <a:t>Object Property Connectivity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4,386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4572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/>
                        <a:t>17,706</a:t>
                      </a:r>
                      <a:endParaRPr sz="12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/>
                        <a:t>16,121</a:t>
                      </a:r>
                      <a:endParaRPr sz="1200"/>
                    </a:p>
                  </a:txBody>
                  <a:tcPr marT="9525" marB="91425" marR="9525" marL="9525" anchor="b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Exploitation</a:t>
            </a:r>
            <a:endParaRPr/>
          </a:p>
        </p:txBody>
      </p:sp>
      <p:sp>
        <p:nvSpPr>
          <p:cNvPr id="233" name="Google Shape;233;p36"/>
          <p:cNvSpPr txBox="1"/>
          <p:nvPr>
            <p:ph idx="1" type="body"/>
          </p:nvPr>
        </p:nvSpPr>
        <p:spPr>
          <a:xfrm>
            <a:off x="311700" y="1266325"/>
            <a:ext cx="4701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This step shows how the graph can be used: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Main tools GraphDB and SPARQL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Both visual and query exploitation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Run queries to retrieve informations from </a:t>
            </a:r>
            <a:r>
              <a:rPr lang="it"/>
              <a:t>the</a:t>
            </a:r>
            <a:r>
              <a:rPr lang="it"/>
              <a:t> KG</a:t>
            </a:r>
            <a:endParaRPr/>
          </a:p>
        </p:txBody>
      </p:sp>
      <p:pic>
        <p:nvPicPr>
          <p:cNvPr id="234" name="Google Shape;23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5700" y="1304825"/>
            <a:ext cx="3825900" cy="2687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Open Issues</a:t>
            </a:r>
            <a:endParaRPr/>
          </a:p>
        </p:txBody>
      </p:sp>
      <p:sp>
        <p:nvSpPr>
          <p:cNvPr id="240" name="Google Shape;240;p3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The results returned some open issues: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Schema mostly good for the purpose, some optimization needed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Some more datasets required for the purpose (e.g. SportOrganization and SportEvent)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Better understanding of the </a:t>
            </a:r>
            <a:r>
              <a:rPr lang="it"/>
              <a:t>semantic</a:t>
            </a:r>
            <a:r>
              <a:rPr lang="it"/>
              <a:t> heterogeneity and fixage (e.g. inside </a:t>
            </a:r>
            <a:r>
              <a:rPr lang="it"/>
              <a:t>entity</a:t>
            </a:r>
            <a:r>
              <a:rPr lang="it"/>
              <a:t> matching)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Conclusions</a:t>
            </a:r>
            <a:endParaRPr/>
          </a:p>
        </p:txBody>
      </p:sp>
      <p:sp>
        <p:nvSpPr>
          <p:cNvPr id="246" name="Google Shape;246;p3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 conclusion: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the iTelos methodology was used to create the KG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the given purpose was followed to retrieve a suitable KG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the KG was exploited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iTelos methodology became a tool to discover KGE and Data Integration field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/>
          <p:nvPr>
            <p:ph type="title"/>
          </p:nvPr>
        </p:nvSpPr>
        <p:spPr>
          <a:xfrm>
            <a:off x="311700" y="22180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Thank you for your attention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iTelos Methodology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iTelos is the used methodology to do this project.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Consist in 4+1 steps: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Phase 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Inception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Informal modellling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Formal modelling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KGC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Purpose of the project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900"/>
              <a:t>"A service which help the users to find information about sport facilities in Trentino."</a:t>
            </a:r>
            <a:endParaRPr sz="1900"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445025"/>
            <a:ext cx="2000501" cy="133367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9100" y="1966650"/>
            <a:ext cx="2093198" cy="13954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2400" y="3532108"/>
            <a:ext cx="2000501" cy="1333667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Domain of Interest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Space:	Autonomous Province of Trento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The purpose is clear that the space boundaries are Trentino region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Time:	June 2022 to June 2023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Given the resources, this became the best range of time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Sources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it"/>
              <a:t>Data</a:t>
            </a:r>
            <a:r>
              <a:rPr lang="it"/>
              <a:t>:</a:t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125" y="1556922"/>
            <a:ext cx="1718400" cy="56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8200" y="2188375"/>
            <a:ext cx="1765199" cy="84101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it"/>
              <a:t>Knowledge</a:t>
            </a:r>
            <a:r>
              <a:rPr lang="it"/>
              <a:t>:</a:t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9750" y="2022650"/>
            <a:ext cx="1765189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30050" y="3317800"/>
            <a:ext cx="3604599" cy="4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8200" y="2962371"/>
            <a:ext cx="1765200" cy="888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1025" y="3812543"/>
            <a:ext cx="2839549" cy="88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Purpose Formalization</a:t>
            </a:r>
            <a:endParaRPr/>
          </a:p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Scenarios</a:t>
            </a:r>
            <a:r>
              <a:rPr lang="it"/>
              <a:t>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Scenario 1: In the municipality of Trento, between 08:00 - 22:00, standard weekday.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Scenario 2: In the municipality of Trento, between 08:00 - 22:00, one week before the Trento Tennis Open.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Scenario 3: In the municipality of Trento, during the evening, Trentino Volley home game day.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it"/>
              <a:t>Personas</a:t>
            </a:r>
            <a:r>
              <a:rPr lang="it"/>
              <a:t>: six different personas with different backgrounds, ages, genders, and needs.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Purpose Formalization</a:t>
            </a:r>
            <a:endParaRPr/>
          </a:p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Competency Questions</a:t>
            </a:r>
            <a:r>
              <a:rPr lang="it"/>
              <a:t>: Total of 6 CQs out of 6 personas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/>
              <a:t>Entities</a:t>
            </a:r>
            <a:r>
              <a:rPr lang="it"/>
              <a:t>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Common Entities:</a:t>
            </a:r>
            <a:br>
              <a:rPr lang="it"/>
            </a:br>
            <a:r>
              <a:rPr lang="it"/>
              <a:t>Location, Event, Trento Public Transportation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Core Entities:</a:t>
            </a:r>
            <a:br>
              <a:rPr lang="it"/>
            </a:br>
            <a:r>
              <a:rPr lang="it"/>
              <a:t>Sport, Facility, Association Group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Contextual Entities:</a:t>
            </a:r>
            <a:br>
              <a:rPr lang="it"/>
            </a:br>
            <a:r>
              <a:rPr lang="it"/>
              <a:t>Facilities Pricing, Transport Pricing, Availability, Opening Hours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Inception</a:t>
            </a:r>
            <a:endParaRPr/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WebSites Scraped to collect Data: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Comune di Trento Sport Facility Page Website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Comune di Arco Sport Facility Page Website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Pagine Gialle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Schema Modelling: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First gist how the ETG model should look like after the purpose formalization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KGC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Apply the model to collected data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